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3"/>
  </p:notesMasterIdLst>
  <p:sldIdLst>
    <p:sldId id="257" r:id="rId2"/>
    <p:sldId id="314" r:id="rId3"/>
    <p:sldId id="317" r:id="rId4"/>
    <p:sldId id="261" r:id="rId5"/>
    <p:sldId id="262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6" r:id="rId16"/>
    <p:sldId id="277" r:id="rId17"/>
    <p:sldId id="278" r:id="rId18"/>
    <p:sldId id="279" r:id="rId19"/>
    <p:sldId id="280" r:id="rId20"/>
    <p:sldId id="312" r:id="rId21"/>
    <p:sldId id="311" r:id="rId2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271A"/>
    <a:srgbClr val="A4FD4B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>
        <p:scale>
          <a:sx n="76" d="100"/>
          <a:sy n="76" d="100"/>
        </p:scale>
        <p:origin x="-1212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4D4B3-B28F-4A24-BF2A-9F100738DE6B}" type="datetimeFigureOut">
              <a:rPr lang="fr-FR" smtClean="0"/>
              <a:pPr/>
              <a:t>19/10/2019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102AD-EB85-4B10-A3AC-7F6A1B567851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4232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A309A6D-C09C-4548-B29A-6CF363A7E532}" type="datetimeFigureOut">
              <a:rPr lang="fr-FR" smtClean="0"/>
              <a:pPr/>
              <a:t>19/10/2019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2"/>
          <p:cNvSpPr/>
          <p:nvPr/>
        </p:nvSpPr>
        <p:spPr>
          <a:xfrm>
            <a:off x="947771" y="2091719"/>
            <a:ext cx="7296637" cy="1697321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H" sz="36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fr-CH" sz="44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LES ANTICANCEREUX</a:t>
            </a:r>
            <a:endParaRPr lang="fr-FR" sz="32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gner un rectangle à un seul coin 2"/>
          <p:cNvSpPr/>
          <p:nvPr/>
        </p:nvSpPr>
        <p:spPr>
          <a:xfrm>
            <a:off x="357158" y="1214422"/>
            <a:ext cx="2928958" cy="642942"/>
          </a:xfrm>
          <a:prstGeom prst="snip1Rect">
            <a:avLst>
              <a:gd name="adj" fmla="val 1597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Agents alkylants</a:t>
            </a:r>
            <a:endParaRPr lang="fr-FR" sz="20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428992" y="1214422"/>
            <a:ext cx="4429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Médicaments induisant des modifications covalentes de l’ADN</a:t>
            </a:r>
            <a:endParaRPr lang="fr-FR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8634" y="3861048"/>
            <a:ext cx="2643206" cy="203132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fr-FR" b="1" dirty="0" smtClean="0">
                <a:latin typeface="Arial" pitchFamily="34" charset="0"/>
                <a:cs typeface="Arial" pitchFamily="34" charset="0"/>
              </a:rPr>
              <a:t>Présence d’ 1 ou plusieurs </a:t>
            </a:r>
            <a:r>
              <a:rPr lang="fr-FR" b="1" dirty="0" err="1" smtClean="0">
                <a:latin typeface="Arial" pitchFamily="34" charset="0"/>
                <a:cs typeface="Arial" pitchFamily="34" charset="0"/>
              </a:rPr>
              <a:t>grpt</a:t>
            </a:r>
            <a:r>
              <a:rPr lang="fr-FR" b="1" dirty="0" smtClean="0">
                <a:latin typeface="Arial" pitchFamily="34" charset="0"/>
                <a:cs typeface="Arial" pitchFamily="34" charset="0"/>
              </a:rPr>
              <a:t> alkyle très nucléophiles qui vont entrer en interaction avec l’ADN pour créer des liaisons covalentes</a:t>
            </a:r>
            <a:endParaRPr lang="fr-F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8596" y="2714620"/>
            <a:ext cx="2643206" cy="67710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endParaRPr lang="fr-FR" dirty="0" smtClean="0"/>
          </a:p>
          <a:p>
            <a:r>
              <a:rPr lang="fr-FR" sz="20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Cyclophosphamide</a:t>
            </a:r>
            <a:endParaRPr lang="fr-FR" sz="2000" b="1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à coins arrondis 11"/>
          <p:cNvSpPr/>
          <p:nvPr/>
        </p:nvSpPr>
        <p:spPr>
          <a:xfrm>
            <a:off x="5857884" y="2285992"/>
            <a:ext cx="2643206" cy="571504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NITROSOURÉES</a:t>
            </a:r>
            <a:endParaRPr lang="fr-FR" dirty="0"/>
          </a:p>
        </p:txBody>
      </p:sp>
      <p:sp>
        <p:nvSpPr>
          <p:cNvPr id="13" name="Rectangle à coins arrondis 12"/>
          <p:cNvSpPr/>
          <p:nvPr/>
        </p:nvSpPr>
        <p:spPr>
          <a:xfrm>
            <a:off x="214282" y="2214554"/>
            <a:ext cx="2857488" cy="714380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LES MOUTARDES À L’AZOTE </a:t>
            </a:r>
            <a:endParaRPr lang="fr-FR" dirty="0"/>
          </a:p>
        </p:txBody>
      </p:sp>
      <p:sp>
        <p:nvSpPr>
          <p:cNvPr id="11" name="Rectangle à coins arrondis 10"/>
          <p:cNvSpPr/>
          <p:nvPr/>
        </p:nvSpPr>
        <p:spPr>
          <a:xfrm>
            <a:off x="2500298" y="357166"/>
            <a:ext cx="4143404" cy="714380"/>
          </a:xfrm>
          <a:prstGeom prst="round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Médicaments cytotoxiques </a:t>
            </a:r>
          </a:p>
        </p:txBody>
      </p:sp>
      <p:sp>
        <p:nvSpPr>
          <p:cNvPr id="14" name="Rectangle à coins arrondis 13"/>
          <p:cNvSpPr/>
          <p:nvPr/>
        </p:nvSpPr>
        <p:spPr>
          <a:xfrm>
            <a:off x="357158" y="3214686"/>
            <a:ext cx="2643206" cy="571504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LES DÉRIVÉS DU PLATINE </a:t>
            </a:r>
            <a:endParaRPr lang="fr-FR" dirty="0"/>
          </a:p>
        </p:txBody>
      </p:sp>
      <p:sp>
        <p:nvSpPr>
          <p:cNvPr id="15" name="Rectangle à coins arrondis 14"/>
          <p:cNvSpPr/>
          <p:nvPr/>
        </p:nvSpPr>
        <p:spPr>
          <a:xfrm>
            <a:off x="5857884" y="3214686"/>
            <a:ext cx="2643206" cy="571504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LA MITOMYCINE</a:t>
            </a:r>
            <a:endParaRPr lang="fr-FR" b="1" dirty="0">
              <a:solidFill>
                <a:schemeClr val="tx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143636" y="3071810"/>
            <a:ext cx="2071702" cy="40011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fr-FR" sz="20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Carmustine</a:t>
            </a:r>
            <a:endParaRPr lang="fr-FR" sz="2000" b="1" u="sng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786446" y="4214818"/>
            <a:ext cx="2786082" cy="120032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une </a:t>
            </a:r>
            <a:r>
              <a:rPr lang="fr-FR" b="1" dirty="0" err="1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degradation</a:t>
            </a:r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spontanée</a:t>
            </a:r>
          </a:p>
          <a:p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Pour donner deux radicaux </a:t>
            </a:r>
            <a:r>
              <a:rPr lang="fr-FR" b="1" dirty="0" err="1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alkylants</a:t>
            </a:r>
            <a:endParaRPr lang="fr-FR" b="1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 animBg="1"/>
      <p:bldP spid="9" grpId="1" animBg="1"/>
      <p:bldP spid="10" grpId="0" animBg="1"/>
      <p:bldP spid="12" grpId="0" animBg="1"/>
      <p:bldP spid="13" grpId="0" animBg="1"/>
      <p:bldP spid="14" grpId="0" animBg="1"/>
      <p:bldP spid="14" grpId="1" animBg="1"/>
      <p:bldP spid="15" grpId="0" animBg="1"/>
      <p:bldP spid="15" grpId="1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à coins arrondis 5"/>
          <p:cNvSpPr/>
          <p:nvPr/>
        </p:nvSpPr>
        <p:spPr>
          <a:xfrm>
            <a:off x="5214942" y="2143116"/>
            <a:ext cx="3143272" cy="571504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LA MITOMYCINE</a:t>
            </a:r>
            <a:endParaRPr lang="fr-FR" b="1" dirty="0">
              <a:solidFill>
                <a:schemeClr val="tx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428596" y="2143116"/>
            <a:ext cx="2643206" cy="571504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  <a:ln w="12700">
            <a:solidFill>
              <a:schemeClr val="accent2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LES DÉRIVÉS DU PLATINE </a:t>
            </a:r>
            <a:endParaRPr lang="fr-FR" dirty="0"/>
          </a:p>
        </p:txBody>
      </p:sp>
      <p:sp>
        <p:nvSpPr>
          <p:cNvPr id="8" name="Rectangle à coins arrondis 7"/>
          <p:cNvSpPr/>
          <p:nvPr/>
        </p:nvSpPr>
        <p:spPr>
          <a:xfrm>
            <a:off x="2500298" y="357166"/>
            <a:ext cx="4143404" cy="714380"/>
          </a:xfrm>
          <a:prstGeom prst="round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Médicaments cytotoxiques </a:t>
            </a:r>
          </a:p>
        </p:txBody>
      </p:sp>
      <p:sp>
        <p:nvSpPr>
          <p:cNvPr id="9" name="Rectangle 8"/>
          <p:cNvSpPr/>
          <p:nvPr/>
        </p:nvSpPr>
        <p:spPr>
          <a:xfrm>
            <a:off x="714348" y="2786058"/>
            <a:ext cx="19288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Cisplatine</a:t>
            </a:r>
            <a:endParaRPr lang="fr-FR" sz="2000" b="1" u="sng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28596" y="4000504"/>
            <a:ext cx="3500462" cy="92333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• Leur hydrolyse spontanée donne des composés qui vont former des adduits sur l’ADN. </a:t>
            </a:r>
          </a:p>
        </p:txBody>
      </p:sp>
      <p:sp>
        <p:nvSpPr>
          <p:cNvPr id="11" name="Rogner un rectangle à un seul coin 10"/>
          <p:cNvSpPr/>
          <p:nvPr/>
        </p:nvSpPr>
        <p:spPr>
          <a:xfrm>
            <a:off x="357158" y="1214422"/>
            <a:ext cx="2928958" cy="642942"/>
          </a:xfrm>
          <a:prstGeom prst="snip1Rect">
            <a:avLst>
              <a:gd name="adj" fmla="val 1597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Agents alkylants</a:t>
            </a:r>
            <a:endParaRPr lang="fr-FR" sz="20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57752" y="3000372"/>
            <a:ext cx="3857652" cy="1754326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defTabSz="1300163" fontAlgn="base">
              <a:spcBef>
                <a:spcPct val="0"/>
              </a:spcBef>
              <a:spcAft>
                <a:spcPct val="0"/>
              </a:spcAft>
            </a:pPr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Antibiotique dont la dégradation spontanée en solution aqueuse conduit à la formation:</a:t>
            </a:r>
          </a:p>
          <a:p>
            <a:pPr defTabSz="1300163" fontAlgn="base">
              <a:spcBef>
                <a:spcPct val="0"/>
              </a:spcBef>
              <a:spcAft>
                <a:spcPct val="0"/>
              </a:spcAft>
            </a:pPr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- de </a:t>
            </a:r>
            <a:r>
              <a:rPr lang="fr-FR" b="1" dirty="0" err="1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mitosane</a:t>
            </a:r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d’</a:t>
            </a:r>
            <a:r>
              <a:rPr lang="fr-FR" b="1" dirty="0" err="1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aziridine</a:t>
            </a:r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fr-FR" b="1" u="sng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alkylant</a:t>
            </a:r>
            <a:r>
              <a:rPr lang="fr-FR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 </a:t>
            </a:r>
          </a:p>
          <a:p>
            <a:pPr defTabSz="1300163" fontAlgn="base">
              <a:spcBef>
                <a:spcPct val="0"/>
              </a:spcBef>
              <a:spcAft>
                <a:spcPct val="0"/>
              </a:spcAft>
            </a:pPr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- de radicaux libres</a:t>
            </a:r>
          </a:p>
        </p:txBody>
      </p:sp>
      <p:pic>
        <p:nvPicPr>
          <p:cNvPr id="2050" name="Picture 2" descr="C:\Users\admin\Desktop\Download\images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876"/>
            <a:ext cx="3500462" cy="2786082"/>
          </a:xfrm>
          <a:prstGeom prst="rect">
            <a:avLst/>
          </a:prstGeom>
          <a:noFill/>
        </p:spPr>
      </p:pic>
      <p:sp>
        <p:nvSpPr>
          <p:cNvPr id="14" name="Ellipse 13"/>
          <p:cNvSpPr/>
          <p:nvPr/>
        </p:nvSpPr>
        <p:spPr>
          <a:xfrm>
            <a:off x="3286116" y="4462169"/>
            <a:ext cx="857256" cy="7143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0" grpId="0" animBg="1"/>
      <p:bldP spid="13" grpId="0" animBg="1"/>
      <p:bldP spid="14" grpId="0" animBg="1"/>
      <p:bldP spid="1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Download\unname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714752"/>
            <a:ext cx="5857916" cy="2286016"/>
          </a:xfrm>
          <a:prstGeom prst="rect">
            <a:avLst/>
          </a:prstGeom>
          <a:noFill/>
        </p:spPr>
      </p:pic>
      <p:sp>
        <p:nvSpPr>
          <p:cNvPr id="17" name="Éclair 16"/>
          <p:cNvSpPr/>
          <p:nvPr/>
        </p:nvSpPr>
        <p:spPr>
          <a:xfrm rot="3759133">
            <a:off x="5424009" y="3734815"/>
            <a:ext cx="726839" cy="591419"/>
          </a:xfrm>
          <a:prstGeom prst="lightningBolt">
            <a:avLst/>
          </a:prstGeom>
          <a:solidFill>
            <a:srgbClr val="FF0000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3500430" y="1142984"/>
            <a:ext cx="4286280" cy="57150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accent2">
                <a:lumMod val="50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u="sng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INHIBITEURS DE TOPOISOMERASES </a:t>
            </a:r>
            <a:endParaRPr lang="fr-FR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7158" y="1857364"/>
            <a:ext cx="8572560" cy="185738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Les topoisomérases sont des enzymes assurant </a:t>
            </a:r>
            <a:r>
              <a:rPr lang="fr-FR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la spiralisation / déspiralisation de l'ADN </a:t>
            </a:r>
          </a:p>
          <a:p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Les inhibiteurs de topoisomérases ne s'intercalent pas dans l'ADN mais stabilisent le complexe de clivage, </a:t>
            </a:r>
            <a:r>
              <a:rPr lang="fr-FR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empêchant l'étape de religation </a:t>
            </a: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et provoquent une coupure définitive des brins d'ADN </a:t>
            </a:r>
            <a:endParaRPr lang="fr-FR" b="1" dirty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57752" y="15001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•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7158" y="3786190"/>
            <a:ext cx="4286280" cy="26432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4714876" y="3786190"/>
            <a:ext cx="4214842" cy="26432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428596" y="3929066"/>
            <a:ext cx="4071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u="sng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Les inhibiteurs de l'ADN-</a:t>
            </a:r>
            <a:r>
              <a:rPr lang="fr-FR" b="1" u="sng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topoisomérase</a:t>
            </a:r>
            <a:r>
              <a:rPr lang="fr-FR" b="1" u="sng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I: </a:t>
            </a:r>
            <a:endParaRPr lang="fr-FR" b="1" u="sng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71472" y="4643446"/>
            <a:ext cx="38576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IRINOTÉCAN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000628" y="3929066"/>
            <a:ext cx="35718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u="sng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Les inhibiteurs de l'ADN-</a:t>
            </a:r>
            <a:r>
              <a:rPr lang="fr-FR" b="1" u="sng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topoisomérase</a:t>
            </a:r>
            <a:r>
              <a:rPr lang="fr-FR" b="1" u="sng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II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929190" y="4643446"/>
            <a:ext cx="36433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ÉTOPOSIDE </a:t>
            </a:r>
            <a:endParaRPr lang="fr-FR" b="1" dirty="0">
              <a:solidFill>
                <a:schemeClr val="tx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à coins arrondis 15"/>
          <p:cNvSpPr/>
          <p:nvPr/>
        </p:nvSpPr>
        <p:spPr>
          <a:xfrm>
            <a:off x="2500298" y="285728"/>
            <a:ext cx="4143404" cy="714380"/>
          </a:xfrm>
          <a:prstGeom prst="round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Médicaments cytotoxiques </a:t>
            </a:r>
          </a:p>
        </p:txBody>
      </p:sp>
      <p:sp>
        <p:nvSpPr>
          <p:cNvPr id="19" name="Rogner un rectangle à un seul coin 18"/>
          <p:cNvSpPr/>
          <p:nvPr/>
        </p:nvSpPr>
        <p:spPr>
          <a:xfrm>
            <a:off x="214282" y="1071546"/>
            <a:ext cx="2928958" cy="642942"/>
          </a:xfrm>
          <a:prstGeom prst="snip1Rect">
            <a:avLst>
              <a:gd name="adj" fmla="val 1597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Agents alkylants</a:t>
            </a:r>
            <a:endParaRPr lang="fr-FR" sz="20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5" grpId="0" animBg="1"/>
      <p:bldP spid="7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71472" y="1214422"/>
            <a:ext cx="2786082" cy="7858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u="sng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ANTIMITOTIQUES</a:t>
            </a:r>
            <a:r>
              <a:rPr lang="fr-FR" b="1" dirty="0" smtClean="0">
                <a:solidFill>
                  <a:schemeClr val="tx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fr-FR" b="1" u="sng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POISONS DU FUSEAU </a:t>
            </a:r>
            <a:endParaRPr lang="fr-FR" b="1" u="sng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7158" y="3571876"/>
            <a:ext cx="3929090" cy="300039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>
            <a:solidFill>
              <a:srgbClr val="00B05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4657946" y="3571876"/>
            <a:ext cx="3857652" cy="300039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>
            <a:solidFill>
              <a:srgbClr val="00B05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357158" y="2071678"/>
            <a:ext cx="8572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16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La tubuline est la protéine structurelle des microtubules, un constituant majeur du cytosquelette</a:t>
            </a:r>
            <a:endParaRPr lang="fr-FR" sz="1600" b="1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0034" y="2714620"/>
            <a:ext cx="77153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Forme </a:t>
            </a:r>
            <a:r>
              <a:rPr lang="fr-FR" sz="1600" b="1" dirty="0" err="1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dimérique</a:t>
            </a:r>
            <a:r>
              <a:rPr lang="fr-FR" sz="16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            Forme polymérisée            Appareil </a:t>
            </a:r>
            <a:r>
              <a:rPr lang="fr-FR" sz="1600" b="1" dirty="0" err="1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microtubulaire</a:t>
            </a:r>
            <a:r>
              <a:rPr lang="fr-FR" sz="16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sz="1600" b="1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Flèche droite 9"/>
          <p:cNvSpPr/>
          <p:nvPr/>
        </p:nvSpPr>
        <p:spPr>
          <a:xfrm>
            <a:off x="2357422" y="2857496"/>
            <a:ext cx="500066" cy="71438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 droite 10"/>
          <p:cNvSpPr/>
          <p:nvPr/>
        </p:nvSpPr>
        <p:spPr>
          <a:xfrm>
            <a:off x="4929190" y="2857496"/>
            <a:ext cx="500066" cy="71438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571472" y="3643314"/>
            <a:ext cx="35004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ALCALOIDES DE LA PERVENCHE </a:t>
            </a:r>
          </a:p>
          <a:p>
            <a:pPr algn="ctr"/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la vincristine, la </a:t>
            </a:r>
            <a:r>
              <a:rPr lang="fr-FR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vindisine</a:t>
            </a:r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ctr"/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la </a:t>
            </a:r>
            <a:r>
              <a:rPr lang="fr-FR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vinorelbine</a:t>
            </a:r>
            <a:endParaRPr lang="fr-FR" b="1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143504" y="3643314"/>
            <a:ext cx="32147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LES TAXANES:</a:t>
            </a:r>
          </a:p>
          <a:p>
            <a:pPr algn="ctr"/>
            <a:r>
              <a:rPr lang="fr-F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issus de l’écorce de l’if </a:t>
            </a:r>
            <a:r>
              <a:rPr lang="fr-FR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Paclitaxel</a:t>
            </a:r>
            <a:r>
              <a:rPr lang="fr-FR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, </a:t>
            </a:r>
            <a:r>
              <a:rPr lang="fr-FR" b="1" u="sng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Docétaxel</a:t>
            </a:r>
            <a:r>
              <a:rPr lang="fr-FR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fr-FR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2910" y="4929198"/>
            <a:ext cx="3357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Se fixent sur la tubuline et inhibent sa polymérisation en microtubule </a:t>
            </a:r>
          </a:p>
          <a:p>
            <a:endParaRPr lang="fr-FR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5429256" y="4786322"/>
            <a:ext cx="32147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 smtClean="0"/>
          </a:p>
          <a:p>
            <a:pPr algn="ctr"/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se lient aux microtubules et empêchent la dépolymérisation</a:t>
            </a:r>
            <a:endParaRPr lang="fr-FR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17" name="Rectangle à coins arrondis 16"/>
          <p:cNvSpPr/>
          <p:nvPr/>
        </p:nvSpPr>
        <p:spPr>
          <a:xfrm>
            <a:off x="2500298" y="357166"/>
            <a:ext cx="4143404" cy="714380"/>
          </a:xfrm>
          <a:prstGeom prst="round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Médicaments cytotoxiques </a:t>
            </a:r>
          </a:p>
        </p:txBody>
      </p:sp>
      <p:pic>
        <p:nvPicPr>
          <p:cNvPr id="4098" name="Picture 2" descr="C:\Users\admin\Desktop\12-Anticancéreux\images (8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292177"/>
            <a:ext cx="4029075" cy="3305175"/>
          </a:xfrm>
          <a:prstGeom prst="rect">
            <a:avLst/>
          </a:prstGeom>
          <a:noFill/>
        </p:spPr>
      </p:pic>
      <p:sp>
        <p:nvSpPr>
          <p:cNvPr id="19" name="ZoneTexte 18"/>
          <p:cNvSpPr txBox="1"/>
          <p:nvPr/>
        </p:nvSpPr>
        <p:spPr>
          <a:xfrm>
            <a:off x="3500430" y="142873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(Phase M)</a:t>
            </a:r>
            <a:endParaRPr lang="fr-F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41 0.00046 L -0.43264 0.0004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/>
      <p:bldP spid="9" grpId="0"/>
      <p:bldP spid="10" grpId="0" animBg="1"/>
      <p:bldP spid="11" grpId="0" animBg="1"/>
      <p:bldP spid="13" grpId="0"/>
      <p:bldP spid="14" grpId="0"/>
      <p:bldP spid="15" grpId="0"/>
      <p:bldP spid="16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à coins arrondis 1"/>
          <p:cNvSpPr/>
          <p:nvPr/>
        </p:nvSpPr>
        <p:spPr>
          <a:xfrm>
            <a:off x="2214546" y="285728"/>
            <a:ext cx="4071966" cy="71438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THERAPEUTIQUES CIBLEES</a:t>
            </a:r>
            <a:endParaRPr lang="fr-FR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7158" y="1071546"/>
            <a:ext cx="8501122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fr-FR" sz="1600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16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Elles utilisent des composés dirigés contre les cibles moléculaires spécifiquement activées dans la carcinogénèse</a:t>
            </a:r>
            <a:endParaRPr lang="fr-FR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8596" y="2000240"/>
            <a:ext cx="4071966" cy="45550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endParaRPr lang="fr-FR" dirty="0" smtClean="0"/>
          </a:p>
          <a:p>
            <a:r>
              <a:rPr lang="fr-FR" sz="16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ANTICORPS MONOCLONAUX (mab) </a:t>
            </a:r>
          </a:p>
          <a:p>
            <a:r>
              <a:rPr lang="fr-FR" sz="16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Agents dirigés contre le domaine extracellulaire des récepteurs membranaires</a:t>
            </a:r>
          </a:p>
          <a:p>
            <a:endParaRPr lang="fr-FR" sz="1600" b="1" dirty="0" smtClean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sz="1600" b="1" dirty="0" smtClean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6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INHIBITEURS DE L’ACTIVITE TYROSINE KINASE (ib) </a:t>
            </a:r>
          </a:p>
          <a:p>
            <a:r>
              <a:rPr lang="fr-FR" sz="16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Agents dirigés contre le domaine</a:t>
            </a:r>
          </a:p>
          <a:p>
            <a:r>
              <a:rPr lang="fr-FR" sz="16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intracellulaire </a:t>
            </a:r>
          </a:p>
          <a:p>
            <a:r>
              <a:rPr lang="fr-FR" sz="16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des récepteurs membranaires</a:t>
            </a:r>
          </a:p>
          <a:p>
            <a:endParaRPr lang="fr-FR" sz="1600" b="1" dirty="0" smtClean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sz="1600" b="1" dirty="0" smtClean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fr-FR" sz="1600" b="1" dirty="0" smtClean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6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ANTIANGIOGENIQUES </a:t>
            </a:r>
          </a:p>
          <a:p>
            <a:r>
              <a:rPr lang="fr-FR" sz="1600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Agents dirigés contre l’environnement tumoral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714488"/>
            <a:ext cx="3714750" cy="4857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llipse 6"/>
          <p:cNvSpPr/>
          <p:nvPr/>
        </p:nvSpPr>
        <p:spPr>
          <a:xfrm>
            <a:off x="4857752" y="3000372"/>
            <a:ext cx="1214446" cy="50006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4857752" y="2285992"/>
            <a:ext cx="1214446" cy="50006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6929454" y="1785926"/>
            <a:ext cx="71438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7715240" y="1714488"/>
            <a:ext cx="785850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6072198" y="1714488"/>
            <a:ext cx="785818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4929190" y="1643050"/>
            <a:ext cx="1143008" cy="5000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à coins arrondis 1"/>
          <p:cNvSpPr/>
          <p:nvPr/>
        </p:nvSpPr>
        <p:spPr>
          <a:xfrm>
            <a:off x="2214546" y="285728"/>
            <a:ext cx="4071966" cy="71438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THERAPEUTIQUES CIBLEES</a:t>
            </a:r>
            <a:endParaRPr lang="fr-FR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8596" y="1142984"/>
            <a:ext cx="814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      </a:t>
            </a: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ET SUREXPRESSION HER2 (CANCER DU SEIN) </a:t>
            </a:r>
            <a:endParaRPr lang="fr-FR" b="1" dirty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214282" y="1071546"/>
            <a:ext cx="2214578" cy="571504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u="sng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TRASTUZUMAB</a:t>
            </a:r>
            <a:endParaRPr lang="fr-FR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00240"/>
            <a:ext cx="7153278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285728"/>
            <a:ext cx="2212959" cy="170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Ellipse 9"/>
          <p:cNvSpPr/>
          <p:nvPr/>
        </p:nvSpPr>
        <p:spPr>
          <a:xfrm>
            <a:off x="4071934" y="5715016"/>
            <a:ext cx="571504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4250529" y="2636912"/>
            <a:ext cx="2286016" cy="35719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/>
        </p:nvSpPr>
        <p:spPr>
          <a:xfrm>
            <a:off x="1565904" y="3215826"/>
            <a:ext cx="2286016" cy="35719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/>
          <p:cNvSpPr/>
          <p:nvPr/>
        </p:nvSpPr>
        <p:spPr>
          <a:xfrm>
            <a:off x="5022288" y="4869160"/>
            <a:ext cx="2286016" cy="35719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/>
        </p:nvSpPr>
        <p:spPr>
          <a:xfrm>
            <a:off x="5310320" y="5301208"/>
            <a:ext cx="2286016" cy="35719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8596" y="121442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="1" u="sng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BEVACIZUMAB </a:t>
            </a:r>
            <a:r>
              <a:rPr lang="fr-FR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       </a:t>
            </a:r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antiangiogenique</a:t>
            </a:r>
            <a:endParaRPr lang="fr-FR" b="1" dirty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à coins arrondis 2"/>
          <p:cNvSpPr/>
          <p:nvPr/>
        </p:nvSpPr>
        <p:spPr>
          <a:xfrm>
            <a:off x="2214546" y="285728"/>
            <a:ext cx="4071966" cy="71438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THERAPEUTIQUES CIBLEES</a:t>
            </a:r>
            <a:endParaRPr lang="fr-FR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643050"/>
            <a:ext cx="407670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Ellipse 5"/>
          <p:cNvSpPr/>
          <p:nvPr/>
        </p:nvSpPr>
        <p:spPr>
          <a:xfrm>
            <a:off x="2643174" y="1857364"/>
            <a:ext cx="571504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785786" y="1714488"/>
            <a:ext cx="571504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1714488"/>
            <a:ext cx="2998777" cy="2247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à coins arrondis 1"/>
          <p:cNvSpPr/>
          <p:nvPr/>
        </p:nvSpPr>
        <p:spPr>
          <a:xfrm>
            <a:off x="2714612" y="214290"/>
            <a:ext cx="3357586" cy="71438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Hormonothérapie</a:t>
            </a:r>
            <a:endParaRPr lang="fr-FR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28596" y="1285860"/>
            <a:ext cx="8215370" cy="6463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L’hormonothérapie a pour but de diminuer ou supprimer l’influence des estrogènes et des androgènes sur leur tissu cible cancéreux. </a:t>
            </a:r>
            <a:endParaRPr lang="fr-FR" b="1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3000364" y="2285992"/>
            <a:ext cx="2500330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HYPOYTHALAMUS</a:t>
            </a:r>
            <a:endParaRPr lang="fr-FR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Flèche vers le bas 6"/>
          <p:cNvSpPr/>
          <p:nvPr/>
        </p:nvSpPr>
        <p:spPr>
          <a:xfrm>
            <a:off x="4071934" y="2786058"/>
            <a:ext cx="45720" cy="357190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 vers le bas 7"/>
          <p:cNvSpPr/>
          <p:nvPr/>
        </p:nvSpPr>
        <p:spPr>
          <a:xfrm flipH="1">
            <a:off x="5689289" y="5643578"/>
            <a:ext cx="45719" cy="214314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 vers le bas 8"/>
          <p:cNvSpPr/>
          <p:nvPr/>
        </p:nvSpPr>
        <p:spPr>
          <a:xfrm>
            <a:off x="2214546" y="5715016"/>
            <a:ext cx="45719" cy="357190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 vers le bas 9"/>
          <p:cNvSpPr/>
          <p:nvPr/>
        </p:nvSpPr>
        <p:spPr>
          <a:xfrm>
            <a:off x="4071934" y="3714752"/>
            <a:ext cx="45719" cy="28575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3357554" y="3286124"/>
            <a:ext cx="1643074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HYPOPHYSE</a:t>
            </a:r>
            <a:endParaRPr lang="fr-FR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3428992" y="4214818"/>
            <a:ext cx="1357322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GONADE</a:t>
            </a:r>
            <a:endParaRPr lang="fr-FR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Flèche à trois pointes 12"/>
          <p:cNvSpPr/>
          <p:nvPr/>
        </p:nvSpPr>
        <p:spPr>
          <a:xfrm>
            <a:off x="3571868" y="4786322"/>
            <a:ext cx="1071570" cy="785818"/>
          </a:xfrm>
          <a:prstGeom prst="leftRightUpArrow">
            <a:avLst>
              <a:gd name="adj1" fmla="val 1044"/>
              <a:gd name="adj2" fmla="val 15402"/>
              <a:gd name="adj3" fmla="val 11979"/>
            </a:avLst>
          </a:prstGeom>
          <a:solidFill>
            <a:schemeClr val="bg1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/>
          <p:cNvSpPr txBox="1"/>
          <p:nvPr/>
        </p:nvSpPr>
        <p:spPr>
          <a:xfrm>
            <a:off x="4714876" y="5214950"/>
            <a:ext cx="2071702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OESTROGENES</a:t>
            </a:r>
            <a:endParaRPr lang="fr-FR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1428728" y="5214950"/>
            <a:ext cx="1857388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ENDROGENES</a:t>
            </a:r>
            <a:endParaRPr lang="fr-FR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857752" y="5929330"/>
            <a:ext cx="1785950" cy="6463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SEIN</a:t>
            </a:r>
          </a:p>
          <a:p>
            <a:pPr algn="ctr"/>
            <a:r>
              <a:rPr lang="fr-FR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ENDOMETRE</a:t>
            </a:r>
            <a:endParaRPr lang="fr-FR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1571604" y="6215082"/>
            <a:ext cx="1500198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PROSTATE</a:t>
            </a:r>
            <a:endParaRPr lang="fr-FR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Flèche droite 19"/>
          <p:cNvSpPr/>
          <p:nvPr/>
        </p:nvSpPr>
        <p:spPr>
          <a:xfrm rot="10800000">
            <a:off x="5072066" y="3429000"/>
            <a:ext cx="714380" cy="71438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lèche droite 21"/>
          <p:cNvSpPr/>
          <p:nvPr/>
        </p:nvSpPr>
        <p:spPr>
          <a:xfrm rot="10800000">
            <a:off x="6215074" y="4357694"/>
            <a:ext cx="500066" cy="71438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lèche droite 22"/>
          <p:cNvSpPr/>
          <p:nvPr/>
        </p:nvSpPr>
        <p:spPr>
          <a:xfrm rot="10800000">
            <a:off x="6643702" y="6286520"/>
            <a:ext cx="500066" cy="71438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/>
          <p:cNvSpPr txBox="1"/>
          <p:nvPr/>
        </p:nvSpPr>
        <p:spPr>
          <a:xfrm>
            <a:off x="6286512" y="3143248"/>
            <a:ext cx="2143140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Agoniste LH-RH</a:t>
            </a:r>
            <a:endParaRPr lang="fr-FR" b="1" dirty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4643438" y="4214818"/>
            <a:ext cx="1714512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(Aromatase)</a:t>
            </a:r>
            <a:endParaRPr lang="fr-FR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7072330" y="4214818"/>
            <a:ext cx="1428760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Inhibiteurs</a:t>
            </a:r>
            <a:endParaRPr lang="fr-FR" b="1" dirty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7286644" y="6072206"/>
            <a:ext cx="1643074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Antagonistes</a:t>
            </a:r>
            <a:endParaRPr lang="fr-FR" b="1" dirty="0">
              <a:solidFill>
                <a:schemeClr val="bg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Ellipse 23"/>
          <p:cNvSpPr/>
          <p:nvPr/>
        </p:nvSpPr>
        <p:spPr>
          <a:xfrm>
            <a:off x="6215074" y="3071810"/>
            <a:ext cx="2071702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llipse 24"/>
          <p:cNvSpPr/>
          <p:nvPr/>
        </p:nvSpPr>
        <p:spPr>
          <a:xfrm>
            <a:off x="6929454" y="4071942"/>
            <a:ext cx="1571636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/>
          <p:cNvSpPr/>
          <p:nvPr/>
        </p:nvSpPr>
        <p:spPr>
          <a:xfrm>
            <a:off x="7286644" y="6000768"/>
            <a:ext cx="1643074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357158" y="2143116"/>
            <a:ext cx="2428892" cy="280076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fr-FR" sz="1600" b="1" u="sng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LES HORMONES SEXUELS </a:t>
            </a:r>
            <a:r>
              <a:rPr lang="fr-FR" sz="16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se comportent comme </a:t>
            </a:r>
            <a:r>
              <a:rPr lang="fr-FR" sz="1600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des facteurs de croissance </a:t>
            </a:r>
            <a:r>
              <a:rPr lang="fr-FR" sz="16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et stimulent la prolifération des cellules cancéreuses pourvues de récepteurs spécifiques. </a:t>
            </a:r>
            <a:endParaRPr lang="fr-FR" sz="1600" b="1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00100" y="285728"/>
            <a:ext cx="2786082" cy="714380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Le cancer du sein</a:t>
            </a:r>
            <a:endParaRPr lang="fr-FR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7158" y="1071546"/>
            <a:ext cx="4000528" cy="5429288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4643438" y="1071546"/>
            <a:ext cx="4214842" cy="5429288"/>
          </a:xfrm>
          <a:prstGeom prst="rect">
            <a:avLst/>
          </a:prstGeom>
          <a:solidFill>
            <a:schemeClr val="bg2">
              <a:lumMod val="75000"/>
            </a:schemeClr>
          </a:solidFill>
          <a:ln w="19050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714348" y="1785926"/>
            <a:ext cx="21431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TRIPTORÉLINE</a:t>
            </a:r>
          </a:p>
          <a:p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GOSÉRÉLINE LEUPRORÉLINE</a:t>
            </a:r>
            <a:endParaRPr lang="fr-FR" b="1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0034" y="1214422"/>
            <a:ext cx="2428892" cy="50006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Agonistes LH-RH</a:t>
            </a:r>
            <a:endParaRPr lang="fr-FR" sz="20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00034" y="2857496"/>
            <a:ext cx="2428892" cy="50006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Anti aromatase</a:t>
            </a:r>
            <a:endParaRPr lang="fr-FR" sz="20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0034" y="3429000"/>
            <a:ext cx="3571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Non stéroïdiens</a:t>
            </a:r>
          </a:p>
          <a:p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ANASTROZOLE</a:t>
            </a:r>
            <a:r>
              <a:rPr lang="fr-FR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LETROZOLE</a:t>
            </a:r>
            <a:r>
              <a:rPr lang="fr-FR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Stéroïdiens</a:t>
            </a:r>
          </a:p>
          <a:p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EXEMESTANE </a:t>
            </a:r>
            <a:endParaRPr lang="fr-FR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00034" y="4714884"/>
            <a:ext cx="3571900" cy="71438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SERM(</a:t>
            </a:r>
            <a:r>
              <a:rPr lang="fr-FR" sz="2000" b="1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Selective</a:t>
            </a:r>
            <a:r>
              <a:rPr lang="fr-FR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Estrogen</a:t>
            </a:r>
            <a:r>
              <a:rPr lang="fr-FR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Receptor</a:t>
            </a:r>
            <a:r>
              <a:rPr lang="fr-FR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Modulator</a:t>
            </a:r>
            <a:r>
              <a:rPr lang="fr-FR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  <a:endParaRPr lang="fr-FR" sz="20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500034" y="550070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TAMOXIFENE</a:t>
            </a:r>
            <a:endParaRPr lang="fr-FR" b="1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429256" y="1214422"/>
            <a:ext cx="2428892" cy="50006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Agonistes LH-RH</a:t>
            </a:r>
            <a:endParaRPr lang="fr-FR" sz="20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500694" y="3000372"/>
            <a:ext cx="2428892" cy="50006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Anti androgènes</a:t>
            </a:r>
            <a:endParaRPr lang="fr-FR" sz="20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214942" y="285728"/>
            <a:ext cx="2786082" cy="714380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Le cancer de la prostate</a:t>
            </a:r>
            <a:endParaRPr lang="fr-FR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00694" y="1928802"/>
            <a:ext cx="27860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TRIPTORÉLINE</a:t>
            </a:r>
          </a:p>
          <a:p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GOSÉRÉLINE </a:t>
            </a:r>
          </a:p>
          <a:p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LEUPRORÉLINE</a:t>
            </a:r>
            <a:endParaRPr lang="fr-FR" b="1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000628" y="4000504"/>
            <a:ext cx="3471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ACÉTATE DE CYPROTÉRONE</a:t>
            </a:r>
            <a:endParaRPr lang="fr-FR" b="1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643570" y="5143512"/>
            <a:ext cx="22860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NILUTAMIDE,  </a:t>
            </a:r>
          </a:p>
          <a:p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FLUTAMIDE</a:t>
            </a:r>
          </a:p>
          <a:p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BICALUTAMIDE</a:t>
            </a:r>
            <a:endParaRPr lang="fr-FR" b="1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857884" y="3643314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Stéroïdiens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715008" y="4643446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Non stéroïdiens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à coins arrondis 1"/>
          <p:cNvSpPr/>
          <p:nvPr/>
        </p:nvSpPr>
        <p:spPr>
          <a:xfrm>
            <a:off x="2214546" y="285728"/>
            <a:ext cx="4071966" cy="71438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IMMUNOTHERAPIE</a:t>
            </a:r>
            <a:endParaRPr lang="fr-FR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à coins arrondis 2"/>
          <p:cNvSpPr/>
          <p:nvPr/>
        </p:nvSpPr>
        <p:spPr bwMode="auto">
          <a:xfrm>
            <a:off x="428596" y="1214422"/>
            <a:ext cx="2714644" cy="500066"/>
          </a:xfrm>
          <a:prstGeom prst="roundRect">
            <a:avLst/>
          </a:prstGeom>
          <a:solidFill>
            <a:schemeClr val="bg2">
              <a:lumMod val="25000"/>
            </a:schemeClr>
          </a:solidFill>
          <a:ln w="254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1300163" fontAlgn="base">
              <a:spcBef>
                <a:spcPct val="0"/>
              </a:spcBef>
              <a:spcAft>
                <a:spcPct val="0"/>
              </a:spcAft>
            </a:pPr>
            <a:r>
              <a:rPr lang="fr-F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L'</a:t>
            </a:r>
            <a:r>
              <a:rPr lang="fr-FR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immuno</a:t>
            </a:r>
            <a:r>
              <a:rPr lang="fr-F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-stimulation</a:t>
            </a:r>
            <a:r>
              <a:rPr lang="fr-FR" b="1" dirty="0" smtClean="0">
                <a:solidFill>
                  <a:schemeClr val="bg1"/>
                </a:solidFill>
                <a:latin typeface="Calisto MT" pitchFamily="18" charset="0"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428596" y="1857364"/>
            <a:ext cx="2714644" cy="4286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1300163" fontAlgn="base">
              <a:spcBef>
                <a:spcPct val="0"/>
              </a:spcBef>
              <a:spcAft>
                <a:spcPct val="0"/>
              </a:spcAft>
            </a:pPr>
            <a:r>
              <a:rPr lang="fr-FR" sz="2000" b="1" dirty="0" smtClean="0">
                <a:solidFill>
                  <a:schemeClr val="bg1"/>
                </a:solidFill>
                <a:latin typeface="Calisto MT" pitchFamily="18" charset="0"/>
                <a:cs typeface="Arial" charset="0"/>
              </a:rPr>
              <a:t> Cytokines</a:t>
            </a:r>
          </a:p>
        </p:txBody>
      </p:sp>
      <p:sp>
        <p:nvSpPr>
          <p:cNvPr id="5" name="Rectangle 4"/>
          <p:cNvSpPr/>
          <p:nvPr/>
        </p:nvSpPr>
        <p:spPr>
          <a:xfrm>
            <a:off x="285720" y="2285992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endParaRPr lang="fr-FR" sz="1600" b="1" dirty="0" smtClean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  <a:sym typeface="Wingdings 3" charset="2"/>
            </a:endParaRPr>
          </a:p>
          <a:p>
            <a:pPr>
              <a:buFontTx/>
              <a:buNone/>
            </a:pPr>
            <a:r>
              <a:rPr lang="fr-FR" sz="16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  <a:sym typeface="Wingdings 3" charset="2"/>
              </a:rPr>
              <a:t>Les principales cytokines utilisées en thérapeutique sont le L'IL-2 et les interférons </a:t>
            </a:r>
          </a:p>
        </p:txBody>
      </p:sp>
      <p:sp>
        <p:nvSpPr>
          <p:cNvPr id="6" name="Rectangle 5"/>
          <p:cNvSpPr/>
          <p:nvPr/>
        </p:nvSpPr>
        <p:spPr>
          <a:xfrm>
            <a:off x="428596" y="2928934"/>
            <a:ext cx="3643338" cy="364333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600" b="1" dirty="0" smtClean="0">
              <a:solidFill>
                <a:schemeClr val="bg1"/>
              </a:solidFill>
            </a:endParaRPr>
          </a:p>
          <a:p>
            <a:endParaRPr lang="fr-FR" sz="1600" b="1" dirty="0" smtClean="0">
              <a:solidFill>
                <a:schemeClr val="bg1"/>
              </a:solidFill>
            </a:endParaRPr>
          </a:p>
          <a:p>
            <a:endParaRPr lang="fr-FR" sz="1600" b="1" dirty="0" smtClean="0">
              <a:solidFill>
                <a:schemeClr val="bg1"/>
              </a:solidFill>
            </a:endParaRPr>
          </a:p>
          <a:p>
            <a:r>
              <a:rPr lang="fr-FR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Ils ont de multiples fonctions :</a:t>
            </a:r>
          </a:p>
          <a:p>
            <a:r>
              <a:rPr lang="fr-FR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-Activité antivirale, cytostatique, cytotoxique, anti- angiogenese et</a:t>
            </a:r>
          </a:p>
          <a:p>
            <a:r>
              <a:rPr lang="fr-FR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immuno-modulation.</a:t>
            </a:r>
          </a:p>
          <a:p>
            <a:endParaRPr lang="fr-FR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72066" y="2928934"/>
            <a:ext cx="3643338" cy="364333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fr-FR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fr-FR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fr-FR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Elle va être capable de générer des cellules lymphocytaires cytotoxiques  qui vont avoir une action anti tumorale</a:t>
            </a:r>
          </a:p>
        </p:txBody>
      </p:sp>
      <p:sp>
        <p:nvSpPr>
          <p:cNvPr id="8" name="Rectangle 7"/>
          <p:cNvSpPr/>
          <p:nvPr/>
        </p:nvSpPr>
        <p:spPr>
          <a:xfrm>
            <a:off x="571472" y="3000372"/>
            <a:ext cx="3429024" cy="714380"/>
          </a:xfrm>
          <a:prstGeom prst="rect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L’interféron recombinant IFN</a:t>
            </a:r>
          </a:p>
          <a:p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INTRONAR</a:t>
            </a:r>
            <a:r>
              <a:rPr lang="fr-FR" sz="1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®</a:t>
            </a:r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ROFERONR</a:t>
            </a:r>
            <a:r>
              <a:rPr lang="fr-FR" sz="1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®</a:t>
            </a:r>
            <a:r>
              <a:rPr lang="fr-FR" dirty="0" smtClean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5214942" y="3000372"/>
            <a:ext cx="3357586" cy="642942"/>
          </a:xfrm>
          <a:prstGeom prst="rect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Interleukine 2</a:t>
            </a:r>
          </a:p>
          <a:p>
            <a:pPr algn="ctr"/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PROLEUKIN</a:t>
            </a:r>
            <a:r>
              <a:rPr lang="fr-FR" sz="1400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®</a:t>
            </a:r>
            <a:r>
              <a:rPr lang="fr-FR" b="1" u="sng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:</a:t>
            </a:r>
            <a:endParaRPr lang="fr-FR" u="sng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5984" y="500042"/>
            <a:ext cx="4643470" cy="7858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i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I-Définition</a:t>
            </a:r>
            <a:endParaRPr lang="fr-FR" sz="4000" b="1" i="1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à coins arrondis 3"/>
          <p:cNvSpPr/>
          <p:nvPr/>
        </p:nvSpPr>
        <p:spPr>
          <a:xfrm>
            <a:off x="357158" y="1571612"/>
            <a:ext cx="8358246" cy="214314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fr-FR" dirty="0" smtClean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-Perte de contrôle accidentelle de la régulation des cellules qui aboutit à leur prolifération anarchique.</a:t>
            </a:r>
          </a:p>
        </p:txBody>
      </p:sp>
      <p:sp>
        <p:nvSpPr>
          <p:cNvPr id="6" name="Rectangle à coins arrondis 5"/>
          <p:cNvSpPr/>
          <p:nvPr/>
        </p:nvSpPr>
        <p:spPr>
          <a:xfrm>
            <a:off x="500034" y="1428736"/>
            <a:ext cx="2000264" cy="57150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Le cancer 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à coins arrondis 1"/>
          <p:cNvSpPr/>
          <p:nvPr/>
        </p:nvSpPr>
        <p:spPr>
          <a:xfrm>
            <a:off x="2214546" y="285728"/>
            <a:ext cx="4071966" cy="71438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La thérapie génique </a:t>
            </a:r>
            <a:endParaRPr lang="fr-FR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à coins arrondis 3"/>
          <p:cNvSpPr/>
          <p:nvPr/>
        </p:nvSpPr>
        <p:spPr>
          <a:xfrm rot="10800000" flipV="1">
            <a:off x="285720" y="1500174"/>
            <a:ext cx="4929222" cy="435771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Font typeface="Wingdings" pitchFamily="2" charset="2"/>
              <a:buChar char="Ø"/>
            </a:pPr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thérapie génique consiste à introduire via un virus inactivé, un gène sain dans le génome d'une cellule cancéreuse:</a:t>
            </a:r>
          </a:p>
          <a:p>
            <a:pPr lvl="0">
              <a:buFont typeface="Wingdings" pitchFamily="2" charset="2"/>
              <a:buChar char="Ø"/>
            </a:pPr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soit pour suppléer à un gène déficient, </a:t>
            </a:r>
          </a:p>
          <a:p>
            <a:pPr lvl="0">
              <a:buFont typeface="Wingdings" pitchFamily="2" charset="2"/>
              <a:buChar char="Ø"/>
            </a:pPr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soit pour faire fabriquer une substance destinée rendre la cellule cancéreuse reconnaissable pour les lymphocytes.</a:t>
            </a:r>
          </a:p>
          <a:p>
            <a:pPr lvl="0">
              <a:buFont typeface="Wingdings" pitchFamily="2" charset="2"/>
              <a:buChar char="Ø"/>
            </a:pPr>
            <a:endParaRPr lang="fr-FR" b="1" dirty="0" smtClean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857364"/>
            <a:ext cx="371474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Ellipse 4"/>
          <p:cNvSpPr/>
          <p:nvPr/>
        </p:nvSpPr>
        <p:spPr>
          <a:xfrm>
            <a:off x="6500826" y="2643182"/>
            <a:ext cx="928694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7429520" y="2714620"/>
            <a:ext cx="500066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à coins arrondis 1"/>
          <p:cNvSpPr/>
          <p:nvPr/>
        </p:nvSpPr>
        <p:spPr>
          <a:xfrm>
            <a:off x="2428860" y="642918"/>
            <a:ext cx="4071966" cy="71438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RADIOTHERAPIE</a:t>
            </a:r>
            <a:endParaRPr lang="fr-FR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à coins arrondis 3"/>
          <p:cNvSpPr/>
          <p:nvPr/>
        </p:nvSpPr>
        <p:spPr>
          <a:xfrm>
            <a:off x="857224" y="1785926"/>
            <a:ext cx="7358114" cy="1071570"/>
          </a:xfrm>
          <a:prstGeom prst="round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La radiothérapie est une méthode de traitement locorégional des cancers, utilisant des radiations ionisantes (X , gamma)</a:t>
            </a:r>
            <a:endParaRPr lang="fr-FR" b="1" dirty="0" smtClean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  <a:sym typeface="Wingdings 3" charset="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8662" y="3000372"/>
            <a:ext cx="6072230" cy="9233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FR" b="1" u="sng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CURATIVE </a:t>
            </a:r>
            <a:r>
              <a:rPr lang="fr-F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(radiosensibles) </a:t>
            </a:r>
          </a:p>
          <a:p>
            <a:pPr>
              <a:buFont typeface="Wingdings" pitchFamily="2" charset="2"/>
              <a:buChar char="Ø"/>
            </a:pPr>
            <a:r>
              <a:rPr lang="fr-FR" b="1" u="sng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PRE-OPERATOIRE </a:t>
            </a:r>
            <a:r>
              <a:rPr lang="fr-F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(↓volume) </a:t>
            </a:r>
          </a:p>
          <a:p>
            <a:pPr>
              <a:buFont typeface="Wingdings" pitchFamily="2" charset="2"/>
              <a:buChar char="Ø"/>
            </a:pPr>
            <a:r>
              <a:rPr lang="fr-FR" b="1" u="sng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POST-OPERATOIRE </a:t>
            </a:r>
            <a:r>
              <a:rPr lang="fr-F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(stérilisation, ↓ récidives)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à coins arrondis 9"/>
          <p:cNvSpPr/>
          <p:nvPr/>
        </p:nvSpPr>
        <p:spPr>
          <a:xfrm>
            <a:off x="1857356" y="571480"/>
            <a:ext cx="5500726" cy="642942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50000"/>
                  <a:shade val="30000"/>
                  <a:satMod val="115000"/>
                </a:schemeClr>
              </a:gs>
              <a:gs pos="50000">
                <a:schemeClr val="tx2">
                  <a:lumMod val="50000"/>
                  <a:shade val="67500"/>
                  <a:satMod val="115000"/>
                </a:schemeClr>
              </a:gs>
              <a:gs pos="100000">
                <a:schemeClr val="tx2">
                  <a:lumMod val="5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STATEGIES DE TRAITEMENT DU CANCER </a:t>
            </a:r>
            <a:endParaRPr lang="fr-F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à coins arrondis 10"/>
          <p:cNvSpPr/>
          <p:nvPr/>
        </p:nvSpPr>
        <p:spPr>
          <a:xfrm>
            <a:off x="428596" y="1785926"/>
            <a:ext cx="2500330" cy="714380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La</a:t>
            </a:r>
            <a:r>
              <a:rPr lang="fr-FR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fr-F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à coins arrondis 13"/>
          <p:cNvSpPr/>
          <p:nvPr/>
        </p:nvSpPr>
        <p:spPr>
          <a:xfrm>
            <a:off x="3143240" y="1785926"/>
            <a:ext cx="2571768" cy="714380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La</a:t>
            </a:r>
            <a:r>
              <a:rPr lang="fr-FR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radiothérapie</a:t>
            </a:r>
            <a:endParaRPr lang="fr-F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à coins arrondis 14"/>
          <p:cNvSpPr/>
          <p:nvPr/>
        </p:nvSpPr>
        <p:spPr>
          <a:xfrm>
            <a:off x="5929322" y="1785926"/>
            <a:ext cx="2500330" cy="714380"/>
          </a:xfrm>
          <a:prstGeom prst="roundRect">
            <a:avLst/>
          </a:prstGeom>
          <a:solidFill>
            <a:schemeClr val="bg2">
              <a:lumMod val="2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Trt</a:t>
            </a:r>
            <a:r>
              <a:rPr lang="fr-FR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médicamenteux</a:t>
            </a:r>
            <a:endParaRPr lang="fr-F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467544" y="3158068"/>
            <a:ext cx="7920880" cy="2143140"/>
          </a:xfrm>
          <a:prstGeom prst="roundRect">
            <a:avLst>
              <a:gd name="adj" fmla="val 10239"/>
            </a:avLst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le terme de chimiothérapie fait généralement référence l’utilisation de </a:t>
            </a:r>
            <a:r>
              <a:rPr lang="fr-FR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molécules chimiques </a:t>
            </a:r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utilisées dans le </a:t>
            </a:r>
            <a:r>
              <a:rPr lang="fr-FR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traitement du cancer</a:t>
            </a:r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en raison de leurs propriétés communes de pouvoir détruire des cellules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1083" y="2571666"/>
            <a:ext cx="6786610" cy="14295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i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II</a:t>
            </a:r>
            <a:r>
              <a:rPr lang="fr-FR" sz="36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-CLASSIFICATION </a:t>
            </a:r>
            <a:r>
              <a:rPr lang="fr-FR" sz="36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DES ANTICACEREUX</a:t>
            </a:r>
            <a:endParaRPr lang="fr-FR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gner un rectangle à un seul coin 2"/>
          <p:cNvSpPr/>
          <p:nvPr/>
        </p:nvSpPr>
        <p:spPr>
          <a:xfrm>
            <a:off x="285720" y="214290"/>
            <a:ext cx="4000528" cy="714380"/>
          </a:xfrm>
          <a:prstGeom prst="snip1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>
                <a:solidFill>
                  <a:schemeClr val="tx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CLASSIFICATION DES MEDICAMENTS ANTICANCEREUX</a:t>
            </a:r>
            <a:endParaRPr lang="fr-FR" sz="1400" b="1" dirty="0">
              <a:solidFill>
                <a:schemeClr val="tx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à coins arrondis 3"/>
          <p:cNvSpPr/>
          <p:nvPr/>
        </p:nvSpPr>
        <p:spPr>
          <a:xfrm>
            <a:off x="285720" y="1214422"/>
            <a:ext cx="1928826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1400" b="1" dirty="0" smtClean="0">
                <a:latin typeface="Arial" pitchFamily="34" charset="0"/>
                <a:cs typeface="Arial" pitchFamily="34" charset="0"/>
              </a:rPr>
              <a:t>Mdts cytotoxiques </a:t>
            </a:r>
          </a:p>
        </p:txBody>
      </p:sp>
      <p:sp>
        <p:nvSpPr>
          <p:cNvPr id="5" name="Rectangle à coins arrondis 4"/>
          <p:cNvSpPr/>
          <p:nvPr/>
        </p:nvSpPr>
        <p:spPr>
          <a:xfrm>
            <a:off x="285720" y="2214554"/>
            <a:ext cx="1928826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b="1" dirty="0" smtClean="0">
                <a:latin typeface="Arial" pitchFamily="34" charset="0"/>
                <a:cs typeface="Arial" pitchFamily="34" charset="0"/>
              </a:rPr>
              <a:t>Thérapeutiques ciblées</a:t>
            </a:r>
            <a:endParaRPr lang="fr-FR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285720" y="3286124"/>
            <a:ext cx="1928826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b="1" dirty="0" smtClean="0">
                <a:latin typeface="Arial" pitchFamily="34" charset="0"/>
                <a:cs typeface="Arial" pitchFamily="34" charset="0"/>
              </a:rPr>
              <a:t>Hormonothérapie</a:t>
            </a:r>
            <a:endParaRPr lang="fr-FR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285720" y="4500570"/>
            <a:ext cx="1928826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b="1" dirty="0" smtClean="0">
                <a:latin typeface="Arial" pitchFamily="34" charset="0"/>
                <a:cs typeface="Arial" pitchFamily="34" charset="0"/>
              </a:rPr>
              <a:t>Immunothérapie</a:t>
            </a:r>
          </a:p>
        </p:txBody>
      </p:sp>
      <p:sp>
        <p:nvSpPr>
          <p:cNvPr id="8" name="Rectangle 7"/>
          <p:cNvSpPr/>
          <p:nvPr/>
        </p:nvSpPr>
        <p:spPr>
          <a:xfrm>
            <a:off x="2285984" y="1285860"/>
            <a:ext cx="60722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Action centrée sur l’ADN, Altèrent le fonctionnement des cellules en empêchant la division cellulaire</a:t>
            </a:r>
            <a:r>
              <a:rPr lang="fr-FR" sz="12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. </a:t>
            </a:r>
            <a:endParaRPr lang="fr-FR" sz="1200" b="1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5984" y="228599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4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Médicaments dirigés contre des cibles moléculaires exprimées sur la cellule cancéreuse.</a:t>
            </a:r>
            <a:endParaRPr lang="fr-FR" sz="1400" b="1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85984" y="3071810"/>
            <a:ext cx="657228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 smtClean="0"/>
          </a:p>
          <a:p>
            <a:r>
              <a:rPr lang="fr-FR" sz="14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Le but est de supprimer ou de réduire l’action des hormones susceptibles de favoriser la croissance des tumeurs </a:t>
            </a:r>
            <a:r>
              <a:rPr lang="fr-FR" sz="1400" b="1" dirty="0" err="1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hormono</a:t>
            </a:r>
            <a:r>
              <a:rPr lang="fr-FR" sz="14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-sensibles</a:t>
            </a:r>
            <a:endParaRPr lang="fr-FR" sz="1200" b="1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57422" y="4286256"/>
            <a:ext cx="650085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 smtClean="0"/>
          </a:p>
          <a:p>
            <a:r>
              <a:rPr lang="fr-FR" sz="14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L’utilisation d’</a:t>
            </a:r>
            <a:r>
              <a:rPr lang="fr-FR" sz="1400" b="1" dirty="0" err="1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immunomodulateurs</a:t>
            </a:r>
            <a:r>
              <a:rPr lang="fr-FR" sz="14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a pour objectif de stimuler le système immunitaire afin d’accroitre l’élimination des cellules cancéreuses. </a:t>
            </a:r>
            <a:endParaRPr lang="fr-FR" sz="1400" b="1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à coins arrondis 12"/>
          <p:cNvSpPr/>
          <p:nvPr/>
        </p:nvSpPr>
        <p:spPr>
          <a:xfrm>
            <a:off x="357158" y="5429264"/>
            <a:ext cx="1928826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b="1" dirty="0" smtClean="0">
                <a:latin typeface="Arial" pitchFamily="34" charset="0"/>
                <a:cs typeface="Arial" pitchFamily="34" charset="0"/>
              </a:rPr>
              <a:t>Radiothérapie</a:t>
            </a:r>
          </a:p>
        </p:txBody>
      </p:sp>
      <p:sp>
        <p:nvSpPr>
          <p:cNvPr id="14" name="Rectangle à coins arrondis 13"/>
          <p:cNvSpPr/>
          <p:nvPr/>
        </p:nvSpPr>
        <p:spPr>
          <a:xfrm>
            <a:off x="2571736" y="5429264"/>
            <a:ext cx="1928826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b="1" dirty="0" smtClean="0">
                <a:latin typeface="Arial" pitchFamily="34" charset="0"/>
                <a:cs typeface="Arial" pitchFamily="34" charset="0"/>
              </a:rPr>
              <a:t>Thérapie génique</a:t>
            </a:r>
          </a:p>
        </p:txBody>
      </p:sp>
      <p:sp>
        <p:nvSpPr>
          <p:cNvPr id="15" name="Rectangle à coins arrondis 14"/>
          <p:cNvSpPr/>
          <p:nvPr/>
        </p:nvSpPr>
        <p:spPr>
          <a:xfrm>
            <a:off x="4786314" y="5429264"/>
            <a:ext cx="1928826" cy="5715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 b="1" dirty="0" smtClean="0">
                <a:latin typeface="Arial" pitchFamily="34" charset="0"/>
                <a:cs typeface="Arial" pitchFamily="34" charset="0"/>
              </a:rPr>
              <a:t>Autres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1538" y="2571744"/>
            <a:ext cx="6929486" cy="13573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II</a:t>
            </a:r>
            <a:r>
              <a:rPr lang="fr-FR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I-MECANISME </a:t>
            </a:r>
            <a:r>
              <a:rPr lang="fr-FR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D’ACTION</a:t>
            </a:r>
            <a:endParaRPr lang="fr-FR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à coins arrondis 1"/>
          <p:cNvSpPr/>
          <p:nvPr/>
        </p:nvSpPr>
        <p:spPr>
          <a:xfrm>
            <a:off x="2500298" y="357166"/>
            <a:ext cx="4143404" cy="714380"/>
          </a:xfrm>
          <a:prstGeom prst="round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Médicaments cytotoxiques 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000240"/>
            <a:ext cx="8215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Agissent sur la biosynthèse de l’ADN</a:t>
            </a:r>
            <a:endParaRPr lang="fr-FR" b="1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500034" y="3143248"/>
            <a:ext cx="2928958" cy="428628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>
                <a:solidFill>
                  <a:schemeClr val="tx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Antagonistes foliques :</a:t>
            </a:r>
            <a:endParaRPr lang="fr-FR" dirty="0">
              <a:solidFill>
                <a:schemeClr val="tx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1868" y="31432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="1" u="sng" dirty="0" smtClean="0">
                <a:latin typeface="Arial" pitchFamily="34" charset="0"/>
                <a:cs typeface="Arial" pitchFamily="34" charset="0"/>
              </a:rPr>
              <a:t>Methotrexate  NOVATREX®: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7158" y="3786190"/>
            <a:ext cx="807249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-Inhibiteur de la </a:t>
            </a:r>
            <a:r>
              <a:rPr lang="fr-FR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dihydrofolate</a:t>
            </a:r>
            <a:r>
              <a:rPr lang="fr-FR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reductase</a:t>
            </a:r>
            <a:r>
              <a:rPr lang="fr-FR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(DHFR)</a:t>
            </a:r>
            <a:endParaRPr lang="fr-FR" sz="1600" b="1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16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-Inhibition de la </a:t>
            </a:r>
            <a:r>
              <a:rPr lang="fr-FR" sz="1600" b="1" dirty="0" err="1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neosynthese</a:t>
            </a:r>
            <a:r>
              <a:rPr lang="fr-FR" sz="16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des bases puriques et de la thymine, ce qui induit une diminution de la </a:t>
            </a:r>
            <a:r>
              <a:rPr lang="fr-FR" sz="1600" b="1" dirty="0" err="1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synthese</a:t>
            </a:r>
            <a:r>
              <a:rPr lang="fr-FR" sz="16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d’ADN</a:t>
            </a:r>
            <a:endParaRPr lang="fr-FR" sz="16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8596" y="5143512"/>
            <a:ext cx="814393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u="sng" dirty="0" smtClean="0">
                <a:latin typeface="Arial" pitchFamily="34" charset="0"/>
                <a:cs typeface="Arial" pitchFamily="34" charset="0"/>
              </a:rPr>
              <a:t>Analogue du MTX : </a:t>
            </a:r>
            <a:r>
              <a:rPr lang="fr-FR" b="1" u="sng" dirty="0" err="1" smtClean="0">
                <a:latin typeface="Arial" pitchFamily="34" charset="0"/>
                <a:cs typeface="Arial" pitchFamily="34" charset="0"/>
              </a:rPr>
              <a:t>Raltitrexed</a:t>
            </a:r>
            <a:r>
              <a:rPr lang="fr-FR" b="1" u="sng" dirty="0" smtClean="0">
                <a:latin typeface="Arial" pitchFamily="34" charset="0"/>
                <a:cs typeface="Arial" pitchFamily="34" charset="0"/>
              </a:rPr>
              <a:t> TOMUDEX® : </a:t>
            </a:r>
          </a:p>
          <a:p>
            <a:r>
              <a:rPr lang="fr-FR" sz="16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Inhibiteur direct de la </a:t>
            </a:r>
            <a:r>
              <a:rPr lang="fr-FR" sz="1600" b="1" dirty="0" err="1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thymidilate</a:t>
            </a:r>
            <a:r>
              <a:rPr lang="fr-FR" sz="16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sz="1600" b="1" dirty="0" err="1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synthase</a:t>
            </a:r>
            <a:r>
              <a:rPr lang="fr-FR" sz="16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fr-FR" sz="1600" b="1" dirty="0" err="1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enz</a:t>
            </a:r>
            <a:r>
              <a:rPr lang="fr-FR" sz="16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qui permet la </a:t>
            </a:r>
            <a:r>
              <a:rPr lang="fr-FR" sz="1600" b="1" dirty="0" err="1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synthese</a:t>
            </a:r>
            <a:r>
              <a:rPr lang="fr-FR" sz="16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fr-FR" sz="1600" b="1" dirty="0" err="1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thymidine</a:t>
            </a:r>
            <a:r>
              <a:rPr lang="fr-FR" sz="1600" b="1" dirty="0" smtClean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phosphate)</a:t>
            </a:r>
          </a:p>
        </p:txBody>
      </p:sp>
      <p:sp>
        <p:nvSpPr>
          <p:cNvPr id="12" name="Rogner un rectangle à un seul coin 11"/>
          <p:cNvSpPr/>
          <p:nvPr/>
        </p:nvSpPr>
        <p:spPr>
          <a:xfrm>
            <a:off x="357158" y="1214422"/>
            <a:ext cx="2928958" cy="642942"/>
          </a:xfrm>
          <a:prstGeom prst="snip1Rect">
            <a:avLst>
              <a:gd name="adj" fmla="val 6334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Les anti métabolites</a:t>
            </a:r>
            <a:endParaRPr lang="fr-FR" sz="2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1394048"/>
            <a:ext cx="7924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Ellipse 12"/>
          <p:cNvSpPr/>
          <p:nvPr/>
        </p:nvSpPr>
        <p:spPr>
          <a:xfrm>
            <a:off x="5000628" y="2714620"/>
            <a:ext cx="785818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/>
        </p:nvSpPr>
        <p:spPr>
          <a:xfrm>
            <a:off x="2643174" y="4214818"/>
            <a:ext cx="928694" cy="5000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/>
        </p:nvSpPr>
        <p:spPr>
          <a:xfrm>
            <a:off x="1214414" y="1357298"/>
            <a:ext cx="1214446" cy="5000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/>
          <p:cNvSpPr/>
          <p:nvPr/>
        </p:nvSpPr>
        <p:spPr>
          <a:xfrm>
            <a:off x="5786446" y="4572008"/>
            <a:ext cx="928694" cy="5000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/>
          <p:cNvSpPr/>
          <p:nvPr/>
        </p:nvSpPr>
        <p:spPr>
          <a:xfrm>
            <a:off x="5857884" y="1428736"/>
            <a:ext cx="928694" cy="5715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/>
          <p:cNvSpPr txBox="1"/>
          <p:nvPr/>
        </p:nvSpPr>
        <p:spPr>
          <a:xfrm>
            <a:off x="3357554" y="1357298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(phase S)</a:t>
            </a:r>
            <a:endParaRPr lang="fr-F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6" grpId="1"/>
      <p:bldP spid="8" grpId="0" animBg="1"/>
      <p:bldP spid="9" grpId="0"/>
      <p:bldP spid="10" grpId="0"/>
      <p:bldP spid="11" grpId="0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à coins arrondis 1"/>
          <p:cNvSpPr/>
          <p:nvPr/>
        </p:nvSpPr>
        <p:spPr>
          <a:xfrm>
            <a:off x="357158" y="2143116"/>
            <a:ext cx="3357586" cy="428628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>
                <a:solidFill>
                  <a:schemeClr val="tx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Antagonistes pyrimidiques:</a:t>
            </a:r>
            <a:endParaRPr lang="fr-FR" dirty="0">
              <a:solidFill>
                <a:schemeClr val="tx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00496" y="2143116"/>
            <a:ext cx="24288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u="sng" dirty="0" smtClean="0">
                <a:latin typeface="Arial" pitchFamily="34" charset="0"/>
                <a:cs typeface="Arial" pitchFamily="34" charset="0"/>
              </a:rPr>
              <a:t>5 </a:t>
            </a:r>
            <a:r>
              <a:rPr lang="fr-FR" b="1" u="sng" dirty="0" err="1" smtClean="0">
                <a:latin typeface="Arial" pitchFamily="34" charset="0"/>
                <a:cs typeface="Arial" pitchFamily="34" charset="0"/>
              </a:rPr>
              <a:t>Fluorouracile</a:t>
            </a:r>
            <a:r>
              <a:rPr lang="fr-FR" b="1" u="sng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2980606"/>
            <a:ext cx="84296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Le 5FU n’est actif qu’</a:t>
            </a:r>
            <a:r>
              <a:rPr kumimoji="0" lang="fr-FR" sz="1600" b="1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apres</a:t>
            </a: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métabolisation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inhibiteur de la </a:t>
            </a:r>
            <a:r>
              <a:rPr kumimoji="0" lang="fr-FR" sz="1600" b="1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thymidylate</a:t>
            </a: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fr-FR" sz="1600" b="1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synhtetase</a:t>
            </a: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( et donc de l’ADN )</a:t>
            </a:r>
            <a:endParaRPr kumimoji="0" lang="fr-FR" sz="16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6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2500298" y="357166"/>
            <a:ext cx="4143404" cy="714380"/>
          </a:xfrm>
          <a:prstGeom prst="round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Médicaments cytotoxiques </a:t>
            </a:r>
          </a:p>
        </p:txBody>
      </p:sp>
      <p:sp>
        <p:nvSpPr>
          <p:cNvPr id="8" name="Rogner un rectangle à un seul coin 7"/>
          <p:cNvSpPr/>
          <p:nvPr/>
        </p:nvSpPr>
        <p:spPr>
          <a:xfrm>
            <a:off x="357158" y="1214422"/>
            <a:ext cx="2928958" cy="642942"/>
          </a:xfrm>
          <a:prstGeom prst="snip1Rect">
            <a:avLst>
              <a:gd name="adj" fmla="val 6334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Les anti métabolites</a:t>
            </a:r>
            <a:endParaRPr lang="fr-FR" sz="2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714753"/>
            <a:ext cx="6572296" cy="2857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Ellipse 9"/>
          <p:cNvSpPr/>
          <p:nvPr/>
        </p:nvSpPr>
        <p:spPr>
          <a:xfrm>
            <a:off x="3571868" y="4286256"/>
            <a:ext cx="1571636" cy="9286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3500430" y="1428736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(phase S)</a:t>
            </a:r>
            <a:endParaRPr lang="fr-F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1025" grpId="0"/>
      <p:bldP spid="7" grpId="0" animBg="1"/>
      <p:bldP spid="8" grpId="0" animBg="1"/>
      <p:bldP spid="10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357158" y="2571744"/>
            <a:ext cx="3000396" cy="500066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>
                <a:solidFill>
                  <a:schemeClr val="tx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Antagonistes puriques :</a:t>
            </a:r>
            <a:endParaRPr lang="fr-FR" dirty="0">
              <a:solidFill>
                <a:schemeClr val="tx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71868" y="2571744"/>
            <a:ext cx="5786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u="sng" dirty="0" smtClean="0">
                <a:latin typeface="Arial" pitchFamily="34" charset="0"/>
                <a:cs typeface="Arial" pitchFamily="34" charset="0"/>
              </a:rPr>
              <a:t>6 mercaptopurine : Azathioprine IMUREL® :</a:t>
            </a:r>
            <a:endParaRPr lang="fr-FR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3500438"/>
            <a:ext cx="8286808" cy="92333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Une partie de l’</a:t>
            </a:r>
            <a:r>
              <a:rPr lang="fr-FR" b="1" dirty="0" err="1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azathioprine</a:t>
            </a:r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est métabolisé en 6-</a:t>
            </a:r>
            <a:r>
              <a:rPr lang="fr-FR" b="1" dirty="0" err="1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mercaptopurine</a:t>
            </a:r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(analogue de l’</a:t>
            </a:r>
            <a:r>
              <a:rPr lang="fr-FR" b="1" dirty="0" err="1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hypoxanthine</a:t>
            </a:r>
            <a:r>
              <a:rPr lang="fr-FR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) lequel avec ses métabolites inhibe la synthèse d’ADN et d’ARN par </a:t>
            </a:r>
            <a:r>
              <a:rPr lang="fr-FR" b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compétition</a:t>
            </a:r>
            <a:endParaRPr lang="fr-FR" b="1" u="sng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2500298" y="357166"/>
            <a:ext cx="4143404" cy="714380"/>
          </a:xfrm>
          <a:prstGeom prst="round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Médicaments cytotoxiques </a:t>
            </a:r>
          </a:p>
        </p:txBody>
      </p:sp>
      <p:sp>
        <p:nvSpPr>
          <p:cNvPr id="8" name="Rogner un rectangle à un seul coin 7"/>
          <p:cNvSpPr/>
          <p:nvPr/>
        </p:nvSpPr>
        <p:spPr>
          <a:xfrm>
            <a:off x="357158" y="1214422"/>
            <a:ext cx="2928958" cy="642942"/>
          </a:xfrm>
          <a:prstGeom prst="snip1Rect">
            <a:avLst>
              <a:gd name="adj" fmla="val 6334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Les anti métabolites</a:t>
            </a:r>
            <a:endParaRPr lang="fr-FR" sz="2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3500430" y="1428736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(phase S)</a:t>
            </a:r>
            <a:endParaRPr lang="fr-F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8" grpId="0" animBg="1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naise">
  <a:themeElements>
    <a:clrScheme name="Punais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naise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nais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18647</TotalTime>
  <Words>842</Words>
  <Application>Microsoft Office PowerPoint</Application>
  <PresentationFormat>Affichage à l'écran (4:3)</PresentationFormat>
  <Paragraphs>185</Paragraphs>
  <Slides>21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2" baseType="lpstr">
      <vt:lpstr>Punaise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Arezki Y</dc:creator>
  <cp:lastModifiedBy>ab</cp:lastModifiedBy>
  <cp:revision>56</cp:revision>
  <dcterms:created xsi:type="dcterms:W3CDTF">2017-01-02T17:49:21Z</dcterms:created>
  <dcterms:modified xsi:type="dcterms:W3CDTF">2019-10-19T16:13:47Z</dcterms:modified>
</cp:coreProperties>
</file>